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i4qYIJGFvqWNOiukOb0mqmWh2Q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" name="Google Shape;235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3" name="Google Shape;243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5" name="Google Shape;275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2" name="Google Shape;282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2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9" name="Google Shape;89;p2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4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4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1" name="Google Shape;101;p34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4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4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5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07" name="Google Shape;107;p35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08" name="Google Shape;108;p35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35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5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6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p36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5" name="Google Shape;115;p36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36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17" name="Google Shape;117;p36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36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6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37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37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37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9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39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2" name="Google Shape;132;p39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p39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9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9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0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0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40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40" name="Google Shape;140;p40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40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0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1"/>
          <p:cNvSpPr txBox="1"/>
          <p:nvPr>
            <p:ph idx="1" type="body"/>
          </p:nvPr>
        </p:nvSpPr>
        <p:spPr>
          <a:xfrm rot="5400000">
            <a:off x="3833019" y="-1623218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4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4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2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2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42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42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2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21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21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21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294849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"/>
          <p:cNvSpPr txBox="1"/>
          <p:nvPr/>
        </p:nvSpPr>
        <p:spPr>
          <a:xfrm>
            <a:off x="2307102" y="1997839"/>
            <a:ext cx="6682200" cy="32931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PRESENTAZIONE FORMAZIONE SCUOLA-LAVORO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t-IT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A.S. 2026/2027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b="1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t-IT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 ottobre 2026</a:t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"/>
          <p:cNvSpPr txBox="1"/>
          <p:nvPr>
            <p:ph type="ctrTitle"/>
          </p:nvPr>
        </p:nvSpPr>
        <p:spPr>
          <a:xfrm>
            <a:off x="873650" y="847401"/>
            <a:ext cx="9144000" cy="39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it-IT" sz="3600"/>
              <a:t>IL RECENTE DECRETO SCUOLA APPROVATO IN CONSIGLIO DEI MINISTRI HA MODIFICATO LA DENOMINAZIONE: DA PCTO A FORMAZIONE SCUOLA-LAVORO.</a:t>
            </a:r>
            <a:endParaRPr sz="3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3333"/>
              <a:buFont typeface="Calibri"/>
              <a:buNone/>
            </a:pPr>
            <a:r>
              <a:t/>
            </a:r>
            <a:endParaRPr sz="27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it-IT" sz="3600"/>
              <a:t>LA STRUTTURA E IL MONTE ORE RIMANGONO GLI STESSI.</a:t>
            </a:r>
            <a:br>
              <a:rPr lang="it-IT" sz="3600"/>
            </a:br>
            <a:endParaRPr sz="2700"/>
          </a:p>
        </p:txBody>
      </p:sp>
      <p:pic>
        <p:nvPicPr>
          <p:cNvPr id="166" name="Google Shape;16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294849"/>
            <a:ext cx="1098992" cy="1395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"/>
          <p:cNvSpPr txBox="1"/>
          <p:nvPr>
            <p:ph type="title"/>
          </p:nvPr>
        </p:nvSpPr>
        <p:spPr>
          <a:xfrm>
            <a:off x="591730" y="109077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t-IT" sz="3600"/>
              <a:t>Competenza</a:t>
            </a:r>
            <a:br>
              <a:rPr lang="it-IT" sz="3600"/>
            </a:br>
            <a:r>
              <a:rPr lang="it-IT" sz="1800"/>
              <a:t>Capacità del soggetto di trarre frutto autentico dalle conoscenze e abilità</a:t>
            </a:r>
            <a:endParaRPr sz="3600"/>
          </a:p>
        </p:txBody>
      </p:sp>
      <p:sp>
        <p:nvSpPr>
          <p:cNvPr id="172" name="Google Shape;172;p3"/>
          <p:cNvSpPr txBox="1"/>
          <p:nvPr>
            <p:ph idx="1" type="body"/>
          </p:nvPr>
        </p:nvSpPr>
        <p:spPr>
          <a:xfrm>
            <a:off x="609600" y="2607367"/>
            <a:ext cx="10972800" cy="3422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it-IT"/>
              <a:t>Conoscenze: sapere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it-IT"/>
              <a:t>Abilità: saper fare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it-IT"/>
              <a:t>Competenze: utilizzo di conoscenze e abilità per saper essere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it-IT"/>
              <a:t>Essere in grado di </a:t>
            </a:r>
            <a:r>
              <a:rPr b="1" lang="it-IT"/>
              <a:t>mettere in gioco</a:t>
            </a:r>
            <a:r>
              <a:rPr lang="it-IT"/>
              <a:t> le proprie risorse interne per affrontare situazioni o problemi, anche nuovi, in modo consapevole e responsabile</a:t>
            </a:r>
            <a:endParaRPr/>
          </a:p>
        </p:txBody>
      </p:sp>
      <p:pic>
        <p:nvPicPr>
          <p:cNvPr id="173" name="Google Shape;17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294849"/>
            <a:ext cx="1098992" cy="1395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it-IT" sz="3600"/>
              <a:t>Competenze trasversali</a:t>
            </a:r>
            <a:endParaRPr/>
          </a:p>
        </p:txBody>
      </p:sp>
      <p:sp>
        <p:nvSpPr>
          <p:cNvPr id="179" name="Google Shape;179;p4"/>
          <p:cNvSpPr txBox="1"/>
          <p:nvPr>
            <p:ph idx="1" type="body"/>
          </p:nvPr>
        </p:nvSpPr>
        <p:spPr>
          <a:xfrm>
            <a:off x="437322" y="1196752"/>
            <a:ext cx="11423374" cy="536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b="1" lang="it-IT" sz="900"/>
              <a:t>Competenza personale, sociale e capacità di imparare a imparare: </a:t>
            </a:r>
            <a:endParaRPr sz="900"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riflettere su se stessi e individuare le proprie attitudini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gestire efficacemente il tempo e le informazioni 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imparare e di lavorare sia in modalità collaborativa sia in maniera autonoma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lavorare con gli altri in maniera costruttiva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comunicare costruttivamente in ambienti diversi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creare fiducia e provare empatia 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esprimere e comprendere punti di vista diversi 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negoziare </a:t>
            </a:r>
            <a:r>
              <a:rPr b="1" lang="it-IT" sz="900"/>
              <a:t>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t/>
            </a:r>
            <a:endParaRPr sz="900"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b="1" lang="it-IT" sz="900"/>
              <a:t>Competenze in materia di cittadinanza:</a:t>
            </a:r>
            <a:endParaRPr sz="900"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impegnarsi efficacemente con gli altri per un interesse comune o Pubblico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pensiero critico e abilità integrate nella soluzione dei problemi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it-IT" sz="900"/>
              <a:t>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it-IT" sz="900"/>
              <a:t> 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b="1" lang="it-IT" sz="900"/>
              <a:t>Competenza imprenditoriale:</a:t>
            </a:r>
            <a:r>
              <a:rPr lang="it-IT" sz="900"/>
              <a:t> 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Creatività e immaginazione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pensiero strategico e risoluzione dei problemi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trasformare le idee in azioni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riflessione critica e costruttiva 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assumere l’iniziativa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mantenere il ritmo dell’attività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comunicare e negoziare efficacemente con gli altri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gestire l’incertezza, l’ambiguità e il rischio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accettare la responsabilità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it-IT" sz="900"/>
              <a:t> 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rPr lang="it-IT" sz="900"/>
              <a:t> 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b="1" lang="it-IT" sz="900"/>
              <a:t>Competenza in materia di consapevolezza ed espressione culturali : </a:t>
            </a:r>
            <a:endParaRPr sz="900"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esprimere esperienze ed emozioni con empatia 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riconoscere e realizzare le opportunità di valorizzazione personale, sociale o commerciale mediante le arti e le atre forme culturali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Capacità di impegnarsi in processi creativi sia individualmente che collettivamente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it-IT" sz="900"/>
              <a:t>Curiosità nei confronti del mondo, apertura per immaginare nuove possibilità</a:t>
            </a:r>
            <a:endParaRPr/>
          </a:p>
          <a:p>
            <a:pPr indent="-285750" lvl="0" marL="34290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t/>
            </a:r>
            <a:endParaRPr sz="900"/>
          </a:p>
        </p:txBody>
      </p:sp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294849"/>
            <a:ext cx="1098992" cy="1395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"/>
          <p:cNvSpPr txBox="1"/>
          <p:nvPr>
            <p:ph idx="1" type="body"/>
          </p:nvPr>
        </p:nvSpPr>
        <p:spPr>
          <a:xfrm>
            <a:off x="993913" y="992709"/>
            <a:ext cx="9144000" cy="551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it-IT"/>
              <a:t>CARATTERISTICHE DEI PERCORSI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it-IT"/>
              <a:t>Periodo di svolgimento anche diverso da quello del calendario scolastico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it-IT"/>
              <a:t>Svolgimento in aula e nelle strutture ospitanti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it-IT"/>
              <a:t>Percorso personalizzato e variabile nel triennio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it-IT"/>
              <a:t>Presenza di un </a:t>
            </a:r>
            <a:r>
              <a:rPr i="1" lang="it-IT"/>
              <a:t>tutor</a:t>
            </a:r>
            <a:r>
              <a:rPr lang="it-IT"/>
              <a:t> interno ed uno esterno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it-IT"/>
              <a:t>Convenzioni scuola con: imprese – enti pubblici e privati (incluso il terzo settore) che operano in ambito culturale, scientifico, artistico, sportivo – musei – ordini professionali </a:t>
            </a:r>
            <a:endParaRPr/>
          </a:p>
        </p:txBody>
      </p:sp>
      <p:pic>
        <p:nvPicPr>
          <p:cNvPr id="186" name="Google Shape;18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294849"/>
            <a:ext cx="1098992" cy="1395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"/>
          <p:cNvSpPr txBox="1"/>
          <p:nvPr>
            <p:ph idx="1" type="body"/>
          </p:nvPr>
        </p:nvSpPr>
        <p:spPr>
          <a:xfrm>
            <a:off x="304800" y="930977"/>
            <a:ext cx="10442713" cy="56321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it-IT" sz="2800"/>
              <a:t>REALIZZAZIONE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t-IT" sz="2800"/>
              <a:t>Dichiarazione di interesse e/o nuove proposte al Coordinatore.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t-IT" sz="2800"/>
              <a:t>Definizione dei progetti da parte del Collegio docenti e Consiglio di Classe.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t-IT" sz="2800"/>
              <a:t>Presentazione dei progetti agli alunni e ai genitori.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t-IT" sz="2800"/>
              <a:t>Scelta e adesione del progetto da parte del singolo alunno.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t-IT" sz="2800"/>
              <a:t>Convenzione Scuola – Impresa.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t-IT" sz="2800"/>
              <a:t>Corso sulla Sicurezza (solo per il III liceo).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t-IT" sz="2800"/>
              <a:t>Condivisione di ogni progetto con gli alunni interessati.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t-IT" sz="2800"/>
              <a:t>Svolgimento prevalentemente al termine dell’anno scolastico.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t-IT" sz="2800"/>
              <a:t>Valutazione e certificazione delle competenze.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t-IT" sz="2800"/>
              <a:t>Condivisione con la classe.</a:t>
            </a:r>
            <a:endParaRPr/>
          </a:p>
        </p:txBody>
      </p:sp>
      <p:pic>
        <p:nvPicPr>
          <p:cNvPr id="192" name="Google Shape;19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294849"/>
            <a:ext cx="1098992" cy="13957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7"/>
          <p:cNvSpPr txBox="1"/>
          <p:nvPr/>
        </p:nvSpPr>
        <p:spPr>
          <a:xfrm>
            <a:off x="490330" y="334590"/>
            <a:ext cx="298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PROGETTO IMUN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7"/>
          <p:cNvSpPr txBox="1"/>
          <p:nvPr/>
        </p:nvSpPr>
        <p:spPr>
          <a:xfrm>
            <a:off x="490330" y="734801"/>
            <a:ext cx="97404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cosa si tratta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Simulazione Assemblea Generale delle Nazioni Unite, in collaborazione con United Network.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Costo: € 210,00 – Scadenza iscrizioni metà NOVEMBRE 2026 su sito Imun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si svolge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Lezione introduttiva Dicembre 2026 – simulazione assemblea 26-29 Gennaio 2027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chi è rivolto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 III - IV - V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 di PCTO previste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35 ore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Tutor Interno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Dincà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Google Shape;20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07673" y="3085176"/>
            <a:ext cx="3608422" cy="2513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4"/>
          <p:cNvSpPr txBox="1"/>
          <p:nvPr/>
        </p:nvSpPr>
        <p:spPr>
          <a:xfrm>
            <a:off x="490330" y="334590"/>
            <a:ext cx="298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PROGETTO S. ANNA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4"/>
          <p:cNvSpPr txBox="1"/>
          <p:nvPr/>
        </p:nvSpPr>
        <p:spPr>
          <a:xfrm>
            <a:off x="490330" y="734801"/>
            <a:ext cx="9740400" cy="5170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cosa si tratta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Gestione dei profili social della scuola e attività per lo studentato.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si svolge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Novembre 2026 – Giugno 2027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chi è rivolto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 III - IV – V (max 2 studenti social e 2 studentato)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 di PCTO previste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 stabilire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Tutor Interno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Prof.ssa Ciccarelli e Prof. Fanelli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93099" y="1865524"/>
            <a:ext cx="4257675" cy="425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8"/>
          <p:cNvSpPr txBox="1"/>
          <p:nvPr/>
        </p:nvSpPr>
        <p:spPr>
          <a:xfrm>
            <a:off x="490323" y="334600"/>
            <a:ext cx="397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PROGETTI ASD SPORT ACADEMY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8"/>
          <p:cNvSpPr txBox="1"/>
          <p:nvPr/>
        </p:nvSpPr>
        <p:spPr>
          <a:xfrm>
            <a:off x="490330" y="734796"/>
            <a:ext cx="9740400" cy="517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cosa si tratta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Due progetti: aiuto allenatore e social media.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si svolge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Novembre 2026 – Maggio 2027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chi è rivolto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 III - IV - V (max 2 studenti in tutto)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 di PCTO previste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 definire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Tutor interno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Marra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75450" y="1865529"/>
            <a:ext cx="4257675" cy="425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9"/>
          <p:cNvSpPr txBox="1"/>
          <p:nvPr/>
        </p:nvSpPr>
        <p:spPr>
          <a:xfrm>
            <a:off x="490329" y="334610"/>
            <a:ext cx="356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PROGETTO BANCA D’ITALIA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490329" y="734807"/>
            <a:ext cx="9090900" cy="58477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cosa si tratta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Analisi dei media in Banca d'Italia: leggere e interpretare le notizie della stampa italiana e internazionale per presentare la rassegna stampa di una Banca centrale attraverso un podcast. 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*Vincolo: min 5 - max 12 studenti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si svolge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Aprile 2027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chi è rivolto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 III – IV - V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 di PCTO previste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 ore complessive (5 giornate da 4 ore nella stessa settimana) + incontro propedeutico di 2/4 ore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Tutor Interno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Fanelli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81234" y="2141825"/>
            <a:ext cx="2323516" cy="2323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0"/>
          <p:cNvSpPr txBox="1"/>
          <p:nvPr/>
        </p:nvSpPr>
        <p:spPr>
          <a:xfrm>
            <a:off x="490330" y="334610"/>
            <a:ext cx="298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PROGETTO IL FOGLIO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0"/>
          <p:cNvSpPr txBox="1"/>
          <p:nvPr/>
        </p:nvSpPr>
        <p:spPr>
          <a:xfrm>
            <a:off x="490330" y="734791"/>
            <a:ext cx="9740400" cy="60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cosa si tratta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Lavoro di Redazione presso il quotidiano «Il Foglio», partecipazione alle riunioni, correzione bozze ed elaborazione testi.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1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Vincolo max 3 studenti (possibili turni)</a:t>
            </a:r>
            <a:endParaRPr b="0" i="1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si svolge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Maggio-Giugno 2027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chi è rivolto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 III - IV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 di PCTO previste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 definire (circa 30/40)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Tutor Interno</a:t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Pedini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8358" y="3840871"/>
            <a:ext cx="4533782" cy="978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"/>
          <p:cNvSpPr txBox="1"/>
          <p:nvPr/>
        </p:nvSpPr>
        <p:spPr>
          <a:xfrm>
            <a:off x="490330" y="734791"/>
            <a:ext cx="9740400" cy="57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cosa si tratta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Aiuto allo studio per studenti delle Medie presso l’Associazione «Filippo Neri» (fermata metro A - Battistini).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si svolge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Maggio-Giugno 2027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chi è rivolto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 III – IV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 di PCTO previste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 definire (circa 30/40)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Tutor interno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Fanelli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1"/>
          <p:cNvSpPr txBox="1"/>
          <p:nvPr/>
        </p:nvSpPr>
        <p:spPr>
          <a:xfrm>
            <a:off x="490325" y="334600"/>
            <a:ext cx="3333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PROGETTO FILIPPO NERI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3028" y="3665675"/>
            <a:ext cx="5048250" cy="90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"/>
          <p:cNvSpPr txBox="1"/>
          <p:nvPr/>
        </p:nvSpPr>
        <p:spPr>
          <a:xfrm>
            <a:off x="490330" y="734797"/>
            <a:ext cx="97404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cosa si tratta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Recensione di un libro di divulgazione scientifica (scelto tra i 5 finalisti del Premio Asimov).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si svolge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Novembre 2026 – Febbraio 2027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chi è rivolto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 III – IV - V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 di PCTO previste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 ore (lavoro personale)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Tutor interno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Fina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12"/>
          <p:cNvSpPr txBox="1"/>
          <p:nvPr/>
        </p:nvSpPr>
        <p:spPr>
          <a:xfrm>
            <a:off x="490330" y="334610"/>
            <a:ext cx="377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PROGETTO «PREMIO ASIMOV»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90558" y="2446889"/>
            <a:ext cx="2940120" cy="2940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"/>
          <p:cNvSpPr txBox="1"/>
          <p:nvPr/>
        </p:nvSpPr>
        <p:spPr>
          <a:xfrm>
            <a:off x="490330" y="734788"/>
            <a:ext cx="9740400" cy="57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cosa si tratta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Preparazione e correzione delle prove di «Matematica per tutti». Partecipazione all’evento finale.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si svolge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Novembre 2026 – Maggio 2027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chi è rivolto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 III - IV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 di PCTO previste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 ore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Tutor interno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Gianni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3"/>
          <p:cNvSpPr txBox="1"/>
          <p:nvPr/>
        </p:nvSpPr>
        <p:spPr>
          <a:xfrm>
            <a:off x="490330" y="334610"/>
            <a:ext cx="458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 PROGETTO «MATEMATICA PER TUTTI»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6" name="Google Shape;256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98010" y="3262032"/>
            <a:ext cx="3248025" cy="14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16"/>
          <p:cNvSpPr txBox="1"/>
          <p:nvPr/>
        </p:nvSpPr>
        <p:spPr>
          <a:xfrm>
            <a:off x="490330" y="334610"/>
            <a:ext cx="377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PROGETTO ORIENTAMENTO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" name="Google Shape;26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84137" y="2903444"/>
            <a:ext cx="4917141" cy="2573304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6"/>
          <p:cNvSpPr txBox="1"/>
          <p:nvPr/>
        </p:nvSpPr>
        <p:spPr>
          <a:xfrm>
            <a:off x="490330" y="734793"/>
            <a:ext cx="97404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cosa si tratta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Percorso di orientamento direttamente gestito dalla scuola.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si svolge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Ottobre 2026 – Maggio 2027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chi è rivolto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 III - IV - V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 di PCTO previste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 ore circa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Tutor interno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Fanelli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5"/>
          <p:cNvSpPr txBox="1"/>
          <p:nvPr/>
        </p:nvSpPr>
        <p:spPr>
          <a:xfrm>
            <a:off x="490330" y="334610"/>
            <a:ext cx="3777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lang="it-IT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PROGETTI ROMA TRE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5"/>
          <p:cNvSpPr txBox="1"/>
          <p:nvPr/>
        </p:nvSpPr>
        <p:spPr>
          <a:xfrm>
            <a:off x="490330" y="734793"/>
            <a:ext cx="9740400" cy="57553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cosa si tratta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Diversi percorsi afferenti alle varie facoltà dell’ateneo, consultabili all’indirizzo: https://fsl.uniroma3.it/progetti.php?aCatalogo=1&amp;numeroPagina=3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Quando si svolge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Ottobre 2026 – Maggio 2027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chi è rivolto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Classi III - IV - V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Ore di PCTO previste</a:t>
            </a:r>
            <a:r>
              <a:rPr b="1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base al progetto scelto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Tutor interno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Prof. Fanelli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2" name="Google Shape;27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4866" y="2592371"/>
            <a:ext cx="6096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7"/>
          <p:cNvSpPr txBox="1"/>
          <p:nvPr/>
        </p:nvSpPr>
        <p:spPr>
          <a:xfrm>
            <a:off x="490328" y="334605"/>
            <a:ext cx="46912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t-IT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COSA OCCORRE PER SVOLGERE LA FSL?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7"/>
          <p:cNvSpPr txBox="1"/>
          <p:nvPr/>
        </p:nvSpPr>
        <p:spPr>
          <a:xfrm>
            <a:off x="490328" y="734715"/>
            <a:ext cx="9740400" cy="6001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Innanzitutto occorre aderire a uno o più progetti tra quelli proposti dalla scuola oppure, in via eccezionale e a seconda dei casi, proporre progetti di FSL personalizzati.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 lo svolgimento di ciascun percorso, è necessario compilare alcuni documenti, che verranno caricati su Classroom: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Adesione al/ai progetto/i da parte delle famiglie; </a:t>
            </a:r>
            <a:r>
              <a:rPr b="1" i="1" lang="it-IT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(PRIMA DEL PROGETTO)</a:t>
            </a:r>
            <a:endParaRPr b="0" i="1" sz="1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Impegni dello studente; </a:t>
            </a:r>
            <a:r>
              <a:rPr b="1" i="1" lang="it-IT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(PRIMA DEL PROGETTO)</a:t>
            </a:r>
            <a:endParaRPr b="1" i="1" sz="24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DIARIO DI BORDO (da compilare per ogni giorno di attività); </a:t>
            </a:r>
            <a:r>
              <a:rPr b="1" i="1" lang="it-IT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(DURANTE IL PROGETTO)</a:t>
            </a:r>
            <a:endParaRPr b="0" i="1" sz="1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Relazione Finale; </a:t>
            </a:r>
            <a:r>
              <a:rPr b="1" i="1" lang="it-IT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(DOPO IL PROGETTO)</a:t>
            </a:r>
            <a:endParaRPr b="0" i="1" sz="1400" u="sng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*Per alcuni progetti è necessaria anche la «Valutazione delle competenze» che deve compilare il tutor esterno.</a:t>
            </a:r>
            <a:endParaRPr b="1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01278" y="334605"/>
            <a:ext cx="1098992" cy="1395721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8"/>
          <p:cNvSpPr txBox="1"/>
          <p:nvPr/>
        </p:nvSpPr>
        <p:spPr>
          <a:xfrm>
            <a:off x="591730" y="1484243"/>
            <a:ext cx="97404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Importante: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 NECESSARIO SCRIVERE SU CLASSROOM AL PROF. FANELLI </a:t>
            </a:r>
            <a:r>
              <a:rPr b="1" i="0" lang="it-IT" sz="2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ENTRO E NON OLTRE LUNEDÌ 19 OTTOBRE 2026</a:t>
            </a:r>
            <a:r>
              <a:rPr b="0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SEGNALANDO LA PROPRIA PREFERENZA PER UNO O PIU’ PROGETTI, SCELTI TRA QUELLI PROPOSTI.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t-IT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ATTENZIONE: l’indicazione degli studenti non costituisce una «iscrizione» ai progetti, perché occorre una valutazione da parte del docente di riferimento e del Consiglio di Classe.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2021-09-13T12:48:23Z</dcterms:created>
  <dc:creator>User</dc:creator>
</cp:coreProperties>
</file>